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716" r:id="rId2"/>
    <p:sldId id="717" r:id="rId3"/>
    <p:sldId id="726" r:id="rId4"/>
    <p:sldId id="733" r:id="rId5"/>
    <p:sldId id="734" r:id="rId6"/>
    <p:sldId id="735" r:id="rId7"/>
    <p:sldId id="498" r:id="rId8"/>
  </p:sldIdLst>
  <p:sldSz cx="9144000" cy="6858000" type="screen4x3"/>
  <p:notesSz cx="6797675" cy="9928225"/>
  <p:defaultTextStyle>
    <a:defPPr>
      <a:defRPr lang="es-E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guide id="3" orient="horz"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AFA29D"/>
    <a:srgbClr val="9FA4AD"/>
    <a:srgbClr val="B03A22"/>
    <a:srgbClr val="E17A65"/>
    <a:srgbClr val="E795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5" autoAdjust="0"/>
    <p:restoredTop sz="94317" autoAdjust="0"/>
  </p:normalViewPr>
  <p:slideViewPr>
    <p:cSldViewPr>
      <p:cViewPr varScale="1">
        <p:scale>
          <a:sx n="81" d="100"/>
          <a:sy n="81" d="100"/>
        </p:scale>
        <p:origin x="1008"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61" d="100"/>
          <a:sy n="61" d="100"/>
        </p:scale>
        <p:origin x="-3307" y="-96"/>
      </p:cViewPr>
      <p:guideLst>
        <p:guide orient="horz" pos="3110"/>
        <p:guide pos="2141"/>
        <p:guide orient="horz"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2 Marcador de fecha"/>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832BBE8-F4D5-4AFD-807D-CF3EBA094438}" type="datetimeFigureOut">
              <a:rPr lang="es-ES" smtClean="0"/>
              <a:t>17/06/2019</a:t>
            </a:fld>
            <a:endParaRPr lang="es-ES"/>
          </a:p>
        </p:txBody>
      </p:sp>
      <p:sp>
        <p:nvSpPr>
          <p:cNvPr id="5" name="4 Marcador de número de diapositiva"/>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EBD51E2-216E-44E7-B8DC-DE3F8B7A8517}" type="slidenum">
              <a:rPr lang="es-ES" smtClean="0"/>
              <a:t>‹Nº›</a:t>
            </a:fld>
            <a:endParaRPr lang="es-ES"/>
          </a:p>
        </p:txBody>
      </p:sp>
      <p:sp>
        <p:nvSpPr>
          <p:cNvPr id="6" name="5 Marcador de encabezado"/>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7" name="6 Marcador de pie de página"/>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s-ES"/>
          </a:p>
        </p:txBody>
      </p:sp>
    </p:spTree>
    <p:extLst>
      <p:ext uri="{BB962C8B-B14F-4D97-AF65-F5344CB8AC3E}">
        <p14:creationId xmlns:p14="http://schemas.microsoft.com/office/powerpoint/2010/main" val="2154835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46400" cy="496888"/>
          </a:xfrm>
          <a:prstGeom prst="rect">
            <a:avLst/>
          </a:prstGeom>
        </p:spPr>
        <p:txBody>
          <a:bodyPr vert="horz" lIns="91432" tIns="45715" rIns="91432" bIns="45715" rtlCol="0"/>
          <a:lstStyle>
            <a:lvl1pPr algn="l" eaLnBrk="1" fontAlgn="auto" hangingPunct="1">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849688" y="1"/>
            <a:ext cx="2946400" cy="496888"/>
          </a:xfrm>
          <a:prstGeom prst="rect">
            <a:avLst/>
          </a:prstGeom>
        </p:spPr>
        <p:txBody>
          <a:bodyPr vert="horz" lIns="91432" tIns="45715" rIns="91432" bIns="45715" rtlCol="0"/>
          <a:lstStyle>
            <a:lvl1pPr algn="r" eaLnBrk="1" fontAlgn="auto" hangingPunct="1">
              <a:spcBef>
                <a:spcPts val="0"/>
              </a:spcBef>
              <a:spcAft>
                <a:spcPts val="0"/>
              </a:spcAft>
              <a:defRPr sz="1200">
                <a:latin typeface="+mn-lt"/>
                <a:cs typeface="+mn-cs"/>
              </a:defRPr>
            </a:lvl1pPr>
          </a:lstStyle>
          <a:p>
            <a:pPr>
              <a:defRPr/>
            </a:pPr>
            <a:fld id="{5D6260D6-4DC2-4D52-9D4A-28A37BF32A06}" type="datetimeFigureOut">
              <a:rPr lang="es-ES"/>
              <a:pPr>
                <a:defRPr/>
              </a:pPr>
              <a:t>17/06/2019</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2" tIns="45715" rIns="91432" bIns="45715" rtlCol="0" anchor="ctr"/>
          <a:lstStyle/>
          <a:p>
            <a:pPr lvl="0"/>
            <a:endParaRPr lang="es-ES" noProof="0"/>
          </a:p>
        </p:txBody>
      </p:sp>
      <p:sp>
        <p:nvSpPr>
          <p:cNvPr id="5" name="4 Marcador de notas"/>
          <p:cNvSpPr>
            <a:spLocks noGrp="1"/>
          </p:cNvSpPr>
          <p:nvPr>
            <p:ph type="body" sz="quarter" idx="3"/>
          </p:nvPr>
        </p:nvSpPr>
        <p:spPr>
          <a:xfrm>
            <a:off x="679450" y="4716465"/>
            <a:ext cx="5438775" cy="4467225"/>
          </a:xfrm>
          <a:prstGeom prst="rect">
            <a:avLst/>
          </a:prstGeom>
        </p:spPr>
        <p:txBody>
          <a:bodyPr vert="horz" lIns="91432" tIns="45715" rIns="91432" bIns="45715" rtlCol="0"/>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9429751"/>
            <a:ext cx="2946400" cy="496888"/>
          </a:xfrm>
          <a:prstGeom prst="rect">
            <a:avLst/>
          </a:prstGeom>
        </p:spPr>
        <p:txBody>
          <a:bodyPr vert="horz" lIns="91432" tIns="45715" rIns="91432" bIns="45715" rtlCol="0" anchor="b"/>
          <a:lstStyle>
            <a:lvl1pPr algn="l" eaLnBrk="1" fontAlgn="auto" hangingPunct="1">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849688" y="9429751"/>
            <a:ext cx="2946400" cy="496888"/>
          </a:xfrm>
          <a:prstGeom prst="rect">
            <a:avLst/>
          </a:prstGeom>
        </p:spPr>
        <p:txBody>
          <a:bodyPr vert="horz" wrap="square" lIns="91432" tIns="45715" rIns="91432" bIns="45715" numCol="1" anchor="b" anchorCtr="0" compatLnSpc="1">
            <a:prstTxWarp prst="textNoShape">
              <a:avLst/>
            </a:prstTxWarp>
          </a:bodyPr>
          <a:lstStyle>
            <a:lvl1pPr algn="r" eaLnBrk="1" hangingPunct="1">
              <a:defRPr sz="1200"/>
            </a:lvl1pPr>
          </a:lstStyle>
          <a:p>
            <a:fld id="{E0EB4B57-A68A-4477-B6CE-8FFCDF501994}" type="slidenum">
              <a:rPr lang="es-ES" altLang="es-ES"/>
              <a:pPr/>
              <a:t>‹Nº›</a:t>
            </a:fld>
            <a:endParaRPr lang="es-ES" altLang="es-ES"/>
          </a:p>
        </p:txBody>
      </p:sp>
    </p:spTree>
    <p:extLst>
      <p:ext uri="{BB962C8B-B14F-4D97-AF65-F5344CB8AC3E}">
        <p14:creationId xmlns:p14="http://schemas.microsoft.com/office/powerpoint/2010/main" val="32526550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E0EB4B57-A68A-4477-B6CE-8FFCDF501994}" type="slidenum">
              <a:rPr lang="es-ES" altLang="es-ES" smtClean="0"/>
              <a:pPr/>
              <a:t>1</a:t>
            </a:fld>
            <a:endParaRPr lang="es-ES" altLang="es-ES"/>
          </a:p>
        </p:txBody>
      </p:sp>
    </p:spTree>
    <p:extLst>
      <p:ext uri="{BB962C8B-B14F-4D97-AF65-F5344CB8AC3E}">
        <p14:creationId xmlns:p14="http://schemas.microsoft.com/office/powerpoint/2010/main" val="2292445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Shape 339"/>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hape 340"/>
          <p:cNvSpPr>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444" tIns="87444" rIns="87444" bIns="87444" numCol="1" anchor="t" anchorCtr="0" compatLnSpc="1">
            <a:prstTxWarp prst="textNoShape">
              <a:avLst/>
            </a:prstTxWarp>
          </a:bodyPr>
          <a:lstStyle/>
          <a:p>
            <a:pPr eaLnBrk="1" hangingPunct="1">
              <a:spcBef>
                <a:spcPct val="0"/>
              </a:spcBef>
            </a:pPr>
            <a:endParaRPr lang="es-ES" altLang="es-ES"/>
          </a:p>
        </p:txBody>
      </p:sp>
    </p:spTree>
    <p:extLst>
      <p:ext uri="{BB962C8B-B14F-4D97-AF65-F5344CB8AC3E}">
        <p14:creationId xmlns:p14="http://schemas.microsoft.com/office/powerpoint/2010/main" val="34076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Shape 66"/>
          <p:cNvSpPr>
            <a:spLocks noGrp="1" noRot="1" noChangeAspect="1" noTextEdit="1"/>
          </p:cNvSpPr>
          <p:nvPr>
            <p:ph type="sldImg" idx="2"/>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Shape 6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ES"/>
          </a:p>
        </p:txBody>
      </p:sp>
    </p:spTree>
    <p:extLst>
      <p:ext uri="{BB962C8B-B14F-4D97-AF65-F5344CB8AC3E}">
        <p14:creationId xmlns:p14="http://schemas.microsoft.com/office/powerpoint/2010/main" val="41088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Shape 66"/>
          <p:cNvSpPr>
            <a:spLocks noGrp="1" noRot="1" noChangeAspect="1" noTextEdit="1"/>
          </p:cNvSpPr>
          <p:nvPr>
            <p:ph type="sldImg" idx="2"/>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Shape 6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ES" dirty="0"/>
          </a:p>
        </p:txBody>
      </p:sp>
    </p:spTree>
    <p:extLst>
      <p:ext uri="{BB962C8B-B14F-4D97-AF65-F5344CB8AC3E}">
        <p14:creationId xmlns:p14="http://schemas.microsoft.com/office/powerpoint/2010/main" val="3925867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2" name="Shape 66"/>
          <p:cNvSpPr>
            <a:spLocks noGrp="1" noRot="1" noChangeAspect="1" noTextEdit="1"/>
          </p:cNvSpPr>
          <p:nvPr>
            <p:ph type="sldImg" idx="2"/>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Shape 6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ES" dirty="0"/>
          </a:p>
        </p:txBody>
      </p:sp>
    </p:spTree>
    <p:extLst>
      <p:ext uri="{BB962C8B-B14F-4D97-AF65-F5344CB8AC3E}">
        <p14:creationId xmlns:p14="http://schemas.microsoft.com/office/powerpoint/2010/main" val="1405750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5 Marcador de número de diapositiva"/>
          <p:cNvSpPr>
            <a:spLocks noGrp="1"/>
          </p:cNvSpPr>
          <p:nvPr>
            <p:ph type="sldNum" sz="quarter" idx="10"/>
          </p:nvPr>
        </p:nvSpPr>
        <p:spPr/>
        <p:txBody>
          <a:bodyPr/>
          <a:lstStyle>
            <a:lvl1pPr>
              <a:defRPr/>
            </a:lvl1pPr>
          </a:lstStyle>
          <a:p>
            <a:fld id="{A9642043-0D15-47E0-A0E9-A9131CE1D5F9}" type="slidenum">
              <a:rPr lang="es-ES" altLang="es-ES"/>
              <a:pPr/>
              <a:t>‹Nº›</a:t>
            </a:fld>
            <a:endParaRPr lang="es-ES" altLang="es-ES"/>
          </a:p>
        </p:txBody>
      </p:sp>
    </p:spTree>
    <p:extLst>
      <p:ext uri="{BB962C8B-B14F-4D97-AF65-F5344CB8AC3E}">
        <p14:creationId xmlns:p14="http://schemas.microsoft.com/office/powerpoint/2010/main" val="2249931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4" name="CuadroTexto 1"/>
          <p:cNvSpPr txBox="1">
            <a:spLocks noChangeArrowheads="1"/>
          </p:cNvSpPr>
          <p:nvPr userDrawn="1"/>
        </p:nvSpPr>
        <p:spPr bwMode="auto">
          <a:xfrm>
            <a:off x="4392613" y="6535738"/>
            <a:ext cx="3952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0A57DC1-1CD5-48FD-80FC-EC8ACF884E19}" type="slidenum">
              <a:rPr lang="es-ES" altLang="es-ES" sz="800"/>
              <a:pPr eaLnBrk="1" hangingPunct="1"/>
              <a:t>‹Nº›</a:t>
            </a:fld>
            <a:endParaRPr lang="es-ES" altLang="es-ES" sz="800"/>
          </a:p>
        </p:txBody>
      </p:sp>
      <p:sp>
        <p:nvSpPr>
          <p:cNvPr id="11" name="Shape 11"/>
          <p:cNvSpPr txBox="1">
            <a:spLocks noGrp="1"/>
          </p:cNvSpPr>
          <p:nvPr>
            <p:ph type="title"/>
          </p:nvPr>
        </p:nvSpPr>
        <p:spPr>
          <a:xfrm>
            <a:off x="457200" y="274637"/>
            <a:ext cx="8229600" cy="11430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dirty="0"/>
          </a:p>
        </p:txBody>
      </p:sp>
      <p:sp>
        <p:nvSpPr>
          <p:cNvPr id="12" name="Shape 12"/>
          <p:cNvSpPr txBox="1">
            <a:spLocks noGrp="1"/>
          </p:cNvSpPr>
          <p:nvPr>
            <p:ph type="body" idx="1"/>
          </p:nvPr>
        </p:nvSpPr>
        <p:spPr>
          <a:xfrm>
            <a:off x="457200" y="1600200"/>
            <a:ext cx="8229600" cy="4967700"/>
          </a:xfrm>
          <a:prstGeom prst="rect">
            <a:avLst/>
          </a:prstGeom>
        </p:spPr>
        <p:txBody>
          <a:bodyPr lIns="91425" tIns="91425" rIns="91425" bIns="91425"/>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a:endParaRPr dirty="0"/>
          </a:p>
        </p:txBody>
      </p:sp>
    </p:spTree>
    <p:extLst>
      <p:ext uri="{BB962C8B-B14F-4D97-AF65-F5344CB8AC3E}">
        <p14:creationId xmlns:p14="http://schemas.microsoft.com/office/powerpoint/2010/main" val="304904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6"/>
            <a:ext cx="7886700" cy="1325563"/>
          </a:xfrm>
          <a:prstGeom prst="rect">
            <a:avLst/>
          </a:prstGeom>
        </p:spPr>
        <p:txBody>
          <a:bodyPr/>
          <a:lstStyle/>
          <a:p>
            <a:r>
              <a:rPr lang="es-ES_tradnl"/>
              <a:t>Clic para editar título</a:t>
            </a:r>
          </a:p>
        </p:txBody>
      </p:sp>
      <p:sp>
        <p:nvSpPr>
          <p:cNvPr id="5" name="Marcador de número de diapositiva 4"/>
          <p:cNvSpPr>
            <a:spLocks noGrp="1"/>
          </p:cNvSpPr>
          <p:nvPr>
            <p:ph type="sldNum" sz="quarter" idx="12"/>
          </p:nvPr>
        </p:nvSpPr>
        <p:spPr/>
        <p:txBody>
          <a:bodyPr/>
          <a:lstStyle/>
          <a:p>
            <a:fld id="{8BB01462-C0D4-E640-B79C-136BCD5D73BC}" type="slidenum">
              <a:rPr lang="es-ES_tradnl" smtClean="0"/>
              <a:t>‹Nº›</a:t>
            </a:fld>
            <a:endParaRPr lang="es-ES_tradnl"/>
          </a:p>
        </p:txBody>
      </p:sp>
    </p:spTree>
    <p:extLst>
      <p:ext uri="{BB962C8B-B14F-4D97-AF65-F5344CB8AC3E}">
        <p14:creationId xmlns:p14="http://schemas.microsoft.com/office/powerpoint/2010/main" val="253692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6" name="5 Marcador de número de diapositiva"/>
          <p:cNvSpPr>
            <a:spLocks noGrp="1"/>
          </p:cNvSpPr>
          <p:nvPr>
            <p:ph type="sldNum" sz="quarter" idx="4"/>
          </p:nvPr>
        </p:nvSpPr>
        <p:spPr>
          <a:xfrm>
            <a:off x="3230488" y="6453188"/>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F38CBAAA-E268-47D5-8737-9C66CD0DD786}" type="slidenum">
              <a:rPr lang="es-ES" altLang="es-ES"/>
              <a:pPr/>
              <a:t>‹Nº›</a:t>
            </a:fld>
            <a:endParaRPr lang="es-ES" altLang="es-ES"/>
          </a:p>
        </p:txBody>
      </p:sp>
      <p:pic>
        <p:nvPicPr>
          <p:cNvPr id="1028"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883525" y="6165850"/>
            <a:ext cx="1044575" cy="52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8" name="Shape 131"/>
          <p:cNvGraphicFramePr/>
          <p:nvPr>
            <p:extLst>
              <p:ext uri="{D42A27DB-BD31-4B8C-83A1-F6EECF244321}">
                <p14:modId xmlns:p14="http://schemas.microsoft.com/office/powerpoint/2010/main" val="3897490419"/>
              </p:ext>
            </p:extLst>
          </p:nvPr>
        </p:nvGraphicFramePr>
        <p:xfrm>
          <a:off x="0" y="6428202"/>
          <a:ext cx="8604447" cy="457182"/>
        </p:xfrm>
        <a:graphic>
          <a:graphicData uri="http://schemas.openxmlformats.org/drawingml/2006/table">
            <a:tbl>
              <a:tblPr>
                <a:noFill/>
              </a:tblPr>
              <a:tblGrid>
                <a:gridCol w="2868149">
                  <a:extLst>
                    <a:ext uri="{9D8B030D-6E8A-4147-A177-3AD203B41FA5}">
                      <a16:colId xmlns="" xmlns:a16="http://schemas.microsoft.com/office/drawing/2014/main" val="20000"/>
                    </a:ext>
                  </a:extLst>
                </a:gridCol>
                <a:gridCol w="2868149">
                  <a:extLst>
                    <a:ext uri="{9D8B030D-6E8A-4147-A177-3AD203B41FA5}">
                      <a16:colId xmlns="" xmlns:a16="http://schemas.microsoft.com/office/drawing/2014/main" val="20001"/>
                    </a:ext>
                  </a:extLst>
                </a:gridCol>
                <a:gridCol w="2868149">
                  <a:extLst>
                    <a:ext uri="{9D8B030D-6E8A-4147-A177-3AD203B41FA5}">
                      <a16:colId xmlns="" xmlns:a16="http://schemas.microsoft.com/office/drawing/2014/main" val="20002"/>
                    </a:ext>
                  </a:extLst>
                </a:gridCol>
              </a:tblGrid>
              <a:tr h="432048">
                <a:tc>
                  <a:txBody>
                    <a:bodyPr/>
                    <a:lstStyle/>
                    <a:p>
                      <a:pPr lvl="0" algn="l" rtl="0">
                        <a:buNone/>
                      </a:pPr>
                      <a:r>
                        <a:rPr lang="en" sz="800" dirty="0">
                          <a:solidFill>
                            <a:srgbClr val="E69138"/>
                          </a:solidFill>
                          <a:latin typeface="Calibri"/>
                          <a:ea typeface="Calibri"/>
                          <a:cs typeface="Calibri"/>
                          <a:sym typeface="Calibri"/>
                        </a:rPr>
                        <a:t>Optimum III</a:t>
                      </a:r>
                      <a:r>
                        <a:rPr lang="en" sz="800" baseline="0" dirty="0">
                          <a:solidFill>
                            <a:srgbClr val="E69138"/>
                          </a:solidFill>
                          <a:latin typeface="Calibri"/>
                          <a:ea typeface="Calibri"/>
                          <a:cs typeface="Calibri"/>
                          <a:sym typeface="Calibri"/>
                        </a:rPr>
                        <a:t> Value Added Residential</a:t>
                      </a:r>
                      <a:r>
                        <a:rPr lang="en" sz="800" dirty="0">
                          <a:solidFill>
                            <a:srgbClr val="E69138"/>
                          </a:solidFill>
                          <a:latin typeface="Calibri"/>
                          <a:ea typeface="Calibri"/>
                          <a:cs typeface="Calibri"/>
                          <a:sym typeface="Calibri"/>
                        </a:rPr>
                        <a:t> SOCIMI, s.a. </a:t>
                      </a:r>
                    </a:p>
                    <a:p>
                      <a:pPr lvl="0" algn="l" rtl="0">
                        <a:buNone/>
                      </a:pPr>
                      <a:r>
                        <a:rPr lang="en" sz="800" dirty="0">
                          <a:latin typeface="Calibri"/>
                          <a:ea typeface="Calibri"/>
                          <a:cs typeface="Calibri"/>
                          <a:sym typeface="Calibri"/>
                        </a:rPr>
                        <a:t>Private &amp; Confidential</a:t>
                      </a:r>
                    </a:p>
                  </a:txBody>
                  <a:tcPr marL="91421" marR="91421" marT="91431" marB="91431">
                    <a:lnL w="9525" cap="flat">
                      <a:solidFill>
                        <a:srgbClr val="000000">
                          <a:alpha val="0"/>
                        </a:srgbClr>
                      </a:solidFill>
                      <a:prstDash val="solid"/>
                      <a:round/>
                      <a:headEnd type="none" w="med" len="med"/>
                      <a:tailEnd type="none" w="med" len="med"/>
                    </a:lnL>
                    <a:lnR w="9525" cap="flat">
                      <a:solidFill>
                        <a:srgbClr val="000000">
                          <a:alpha val="0"/>
                        </a:srgbClr>
                      </a:solidFill>
                      <a:prstDash val="solid"/>
                      <a:round/>
                      <a:headEnd type="none" w="med" len="med"/>
                      <a:tailEnd type="none" w="med" len="med"/>
                    </a:lnR>
                    <a:lnT w="9525" cap="flat">
                      <a:solidFill>
                        <a:srgbClr val="000000">
                          <a:alpha val="0"/>
                        </a:srgbClr>
                      </a:solidFill>
                      <a:prstDash val="solid"/>
                      <a:round/>
                      <a:headEnd type="none" w="med" len="med"/>
                      <a:tailEnd type="none" w="med" len="med"/>
                    </a:lnT>
                    <a:lnB w="9525" cap="flat">
                      <a:solidFill>
                        <a:srgbClr val="000000">
                          <a:alpha val="0"/>
                        </a:srgbClr>
                      </a:solidFill>
                      <a:prstDash val="solid"/>
                      <a:round/>
                      <a:headEnd type="none" w="med" len="med"/>
                      <a:tailEnd type="none" w="med" len="med"/>
                    </a:lnB>
                  </a:tcPr>
                </a:tc>
                <a:tc>
                  <a:txBody>
                    <a:bodyPr/>
                    <a:lstStyle/>
                    <a:p>
                      <a:pPr marL="0" lvl="0" indent="0" algn="l" rtl="0">
                        <a:buFont typeface="+mj-lt"/>
                        <a:buNone/>
                      </a:pPr>
                      <a:endParaRPr lang="en" sz="800" dirty="0">
                        <a:latin typeface="Calibri"/>
                        <a:ea typeface="Calibri"/>
                        <a:cs typeface="Calibri"/>
                        <a:sym typeface="Calibri"/>
                      </a:endParaRPr>
                    </a:p>
                  </a:txBody>
                  <a:tcPr marL="91421" marR="91421" marT="91431" marB="91431">
                    <a:lnL w="9525" cap="flat">
                      <a:solidFill>
                        <a:srgbClr val="000000">
                          <a:alpha val="0"/>
                        </a:srgbClr>
                      </a:solidFill>
                      <a:prstDash val="solid"/>
                      <a:round/>
                      <a:headEnd type="none" w="med" len="med"/>
                      <a:tailEnd type="none" w="med" len="med"/>
                    </a:lnL>
                    <a:lnR w="9525" cap="flat">
                      <a:solidFill>
                        <a:srgbClr val="000000">
                          <a:alpha val="0"/>
                        </a:srgbClr>
                      </a:solidFill>
                      <a:prstDash val="solid"/>
                      <a:round/>
                      <a:headEnd type="none" w="med" len="med"/>
                      <a:tailEnd type="none" w="med" len="med"/>
                    </a:lnR>
                    <a:lnT w="9525" cap="flat">
                      <a:solidFill>
                        <a:srgbClr val="000000">
                          <a:alpha val="0"/>
                        </a:srgbClr>
                      </a:solidFill>
                      <a:prstDash val="solid"/>
                      <a:round/>
                      <a:headEnd type="none" w="med" len="med"/>
                      <a:tailEnd type="none" w="med" len="med"/>
                    </a:lnT>
                    <a:lnB w="9525" cap="flat">
                      <a:solidFill>
                        <a:srgbClr val="000000">
                          <a:alpha val="0"/>
                        </a:srgbClr>
                      </a:solidFill>
                      <a:prstDash val="solid"/>
                      <a:round/>
                      <a:headEnd type="none" w="med" len="med"/>
                      <a:tailEnd type="none" w="med" len="med"/>
                    </a:lnB>
                  </a:tcPr>
                </a:tc>
                <a:tc>
                  <a:txBody>
                    <a:bodyPr/>
                    <a:lstStyle/>
                    <a:p>
                      <a:pPr algn="l"/>
                      <a:endParaRPr sz="1800" dirty="0"/>
                    </a:p>
                  </a:txBody>
                  <a:tcPr marL="91421" marR="91421" marT="91431" marB="91431">
                    <a:lnL w="9525" cap="flat">
                      <a:solidFill>
                        <a:srgbClr val="000000">
                          <a:alpha val="0"/>
                        </a:srgbClr>
                      </a:solidFill>
                      <a:prstDash val="solid"/>
                      <a:round/>
                      <a:headEnd type="none" w="med" len="med"/>
                      <a:tailEnd type="none" w="med" len="med"/>
                    </a:lnL>
                    <a:lnR w="9525" cap="flat">
                      <a:solidFill>
                        <a:srgbClr val="000000">
                          <a:alpha val="0"/>
                        </a:srgbClr>
                      </a:solidFill>
                      <a:prstDash val="solid"/>
                      <a:round/>
                      <a:headEnd type="none" w="med" len="med"/>
                      <a:tailEnd type="none" w="med" len="med"/>
                    </a:lnR>
                    <a:lnT w="9525" cap="flat">
                      <a:solidFill>
                        <a:srgbClr val="000000">
                          <a:alpha val="0"/>
                        </a:srgbClr>
                      </a:solidFill>
                      <a:prstDash val="solid"/>
                      <a:round/>
                      <a:headEnd type="none" w="med" len="med"/>
                      <a:tailEnd type="none" w="med" len="med"/>
                    </a:lnT>
                    <a:lnB w="9525" cap="flat">
                      <a:solidFill>
                        <a:srgbClr val="000000">
                          <a:alpha val="0"/>
                        </a:srgbClr>
                      </a:solidFill>
                      <a:prstDash val="solid"/>
                      <a:round/>
                      <a:headEnd type="none" w="med" len="med"/>
                      <a:tailEnd type="none" w="med" len="med"/>
                    </a:lnB>
                  </a:tcPr>
                </a:tc>
                <a:extLst>
                  <a:ext uri="{0D108BD9-81ED-4DB2-BD59-A6C34878D82A}">
                    <a16:rowId xmlns="" xmlns:a16="http://schemas.microsoft.com/office/drawing/2014/main" val="10000"/>
                  </a:ext>
                </a:extLst>
              </a:tr>
            </a:tbl>
          </a:graphicData>
        </a:graphic>
      </p:graphicFrame>
      <p:pic>
        <p:nvPicPr>
          <p:cNvPr id="10" name="Picture 64"/>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3529" y="413724"/>
            <a:ext cx="792212" cy="350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879" r:id="rId1"/>
    <p:sldLayoutId id="2147483880" r:id="rId2"/>
    <p:sldLayoutId id="2147483882"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41"/>
          <p:cNvSpPr txBox="1">
            <a:spLocks/>
          </p:cNvSpPr>
          <p:nvPr/>
        </p:nvSpPr>
        <p:spPr>
          <a:xfrm>
            <a:off x="827088" y="2348880"/>
            <a:ext cx="7561262" cy="2690292"/>
          </a:xfrm>
          <a:prstGeom prst="rect">
            <a:avLst/>
          </a:prstGeom>
        </p:spPr>
        <p:txBody>
          <a:bodyPr lIns="91425" tIns="91425" rIns="91425" bIns="91425" anchor="b"/>
          <a:lstStyle>
            <a:defPPr marR="0" algn="l" rtl="0">
              <a:lnSpc>
                <a:spcPct val="100000"/>
              </a:lnSpc>
              <a:spcBef>
                <a:spcPts val="0"/>
              </a:spcBef>
              <a:spcAft>
                <a:spcPts val="0"/>
              </a:spcAft>
            </a:defPPr>
            <a:lvl1pPr marL="0" marR="0" indent="304800" algn="ctr" rtl="0">
              <a:lnSpc>
                <a:spcPct val="100000"/>
              </a:lnSpc>
              <a:spcBef>
                <a:spcPts val="0"/>
              </a:spcBef>
              <a:spcAft>
                <a:spcPts val="0"/>
              </a:spcAft>
              <a:buClr>
                <a:schemeClr val="dk1"/>
              </a:buClr>
              <a:buSzPct val="100000"/>
              <a:buNone/>
              <a:defRPr sz="4800" b="1" i="0" u="none" strike="noStrike" cap="none" baseline="0">
                <a:solidFill>
                  <a:schemeClr val="dk1"/>
                </a:solidFill>
                <a:latin typeface="Arial"/>
                <a:ea typeface="Arial"/>
                <a:cs typeface="Arial"/>
                <a:sym typeface="Arial"/>
                <a:rtl val="0"/>
              </a:defRPr>
            </a:lvl1pPr>
            <a:lvl2pPr marL="0" marR="0" indent="304800" algn="ctr" rtl="0">
              <a:lnSpc>
                <a:spcPct val="100000"/>
              </a:lnSpc>
              <a:spcBef>
                <a:spcPts val="0"/>
              </a:spcBef>
              <a:spcAft>
                <a:spcPts val="0"/>
              </a:spcAft>
              <a:buClr>
                <a:schemeClr val="dk1"/>
              </a:buClr>
              <a:buSzPct val="100000"/>
              <a:buNone/>
              <a:defRPr sz="4800" b="1" i="0" u="none" strike="noStrike" cap="none" baseline="0">
                <a:solidFill>
                  <a:schemeClr val="dk1"/>
                </a:solidFill>
                <a:latin typeface="Arial"/>
                <a:ea typeface="Arial"/>
                <a:cs typeface="Arial"/>
                <a:sym typeface="Arial"/>
                <a:rtl val="0"/>
              </a:defRPr>
            </a:lvl2pPr>
            <a:lvl3pPr marL="0" indent="304800" algn="ctr">
              <a:buClr>
                <a:schemeClr val="dk1"/>
              </a:buClr>
              <a:buSzPct val="100000"/>
              <a:buNone/>
              <a:defRPr sz="4800" b="1">
                <a:solidFill>
                  <a:schemeClr val="dk1"/>
                </a:solidFill>
              </a:defRPr>
            </a:lvl3pPr>
            <a:lvl4pPr marL="0" indent="304800" algn="ctr">
              <a:buClr>
                <a:schemeClr val="dk1"/>
              </a:buClr>
              <a:buSzPct val="100000"/>
              <a:buNone/>
              <a:defRPr sz="4800" b="1">
                <a:solidFill>
                  <a:schemeClr val="dk1"/>
                </a:solidFill>
              </a:defRPr>
            </a:lvl4pPr>
            <a:lvl5pPr marL="0" indent="304800" algn="ctr">
              <a:buClr>
                <a:schemeClr val="dk1"/>
              </a:buClr>
              <a:buSzPct val="100000"/>
              <a:buNone/>
              <a:defRPr sz="4800" b="1">
                <a:solidFill>
                  <a:schemeClr val="dk1"/>
                </a:solidFill>
              </a:defRPr>
            </a:lvl5pPr>
            <a:lvl6pPr marL="0" indent="304800" algn="ctr">
              <a:buClr>
                <a:schemeClr val="dk1"/>
              </a:buClr>
              <a:buSzPct val="100000"/>
              <a:buNone/>
              <a:defRPr sz="4800" b="1">
                <a:solidFill>
                  <a:schemeClr val="dk1"/>
                </a:solidFill>
              </a:defRPr>
            </a:lvl6pPr>
            <a:lvl7pPr marL="0" indent="304800" algn="ctr">
              <a:buClr>
                <a:schemeClr val="dk1"/>
              </a:buClr>
              <a:buSzPct val="100000"/>
              <a:buNone/>
              <a:defRPr sz="4800" b="1">
                <a:solidFill>
                  <a:schemeClr val="dk1"/>
                </a:solidFill>
              </a:defRPr>
            </a:lvl7pPr>
            <a:lvl8pPr marL="0" indent="304800" algn="ctr">
              <a:buClr>
                <a:schemeClr val="dk1"/>
              </a:buClr>
              <a:buSzPct val="100000"/>
              <a:buNone/>
              <a:defRPr sz="4800" b="1">
                <a:solidFill>
                  <a:schemeClr val="dk1"/>
                </a:solidFill>
              </a:defRPr>
            </a:lvl8pPr>
            <a:lvl9pPr marL="0" indent="304800" algn="ctr">
              <a:buClr>
                <a:schemeClr val="dk1"/>
              </a:buClr>
              <a:buSzPct val="100000"/>
              <a:buNone/>
              <a:defRPr sz="4800" b="1">
                <a:solidFill>
                  <a:schemeClr val="dk1"/>
                </a:solidFill>
              </a:defRPr>
            </a:lvl9pPr>
          </a:lstStyle>
          <a:p>
            <a:pPr eaLnBrk="1" fontAlgn="auto" hangingPunct="1">
              <a:buClr>
                <a:srgbClr val="000000"/>
              </a:buClr>
              <a:defRPr/>
            </a:pPr>
            <a:r>
              <a:rPr lang="en" sz="2800" kern="0" dirty="0">
                <a:solidFill>
                  <a:schemeClr val="accent6">
                    <a:lumMod val="75000"/>
                  </a:schemeClr>
                </a:solidFill>
              </a:rPr>
              <a:t>OPTIMUM III VALUE ADDED RESIDENTIAL SOCIMI S.A. (OVA)</a:t>
            </a:r>
          </a:p>
          <a:p>
            <a:pPr algn="r" eaLnBrk="1" fontAlgn="auto" hangingPunct="1">
              <a:buClr>
                <a:srgbClr val="000000"/>
              </a:buClr>
              <a:defRPr/>
            </a:pPr>
            <a:endParaRPr lang="en" sz="3200" kern="0" dirty="0">
              <a:solidFill>
                <a:srgbClr val="002060"/>
              </a:solidFill>
            </a:endParaRPr>
          </a:p>
          <a:p>
            <a:pPr algn="r" eaLnBrk="1" fontAlgn="auto" hangingPunct="1">
              <a:buClr>
                <a:srgbClr val="000000"/>
              </a:buClr>
              <a:defRPr/>
            </a:pPr>
            <a:r>
              <a:rPr lang="en" sz="3200" kern="0" dirty="0" smtClean="0">
                <a:solidFill>
                  <a:srgbClr val="002060"/>
                </a:solidFill>
              </a:rPr>
              <a:t>Shareholder’s meeting</a:t>
            </a:r>
            <a:endParaRPr lang="en" sz="3200" kern="0" dirty="0">
              <a:solidFill>
                <a:schemeClr val="tx2"/>
              </a:solidFill>
            </a:endParaRPr>
          </a:p>
          <a:p>
            <a:pPr algn="r" eaLnBrk="1" fontAlgn="auto" hangingPunct="1">
              <a:buClr>
                <a:srgbClr val="000000"/>
              </a:buClr>
              <a:defRPr/>
            </a:pPr>
            <a:r>
              <a:rPr lang="es-ES" sz="1800" kern="0" dirty="0">
                <a:solidFill>
                  <a:schemeClr val="tx2"/>
                </a:solidFill>
              </a:rPr>
              <a:t>June 18th,</a:t>
            </a:r>
            <a:r>
              <a:rPr lang="en" sz="1800" kern="0" dirty="0">
                <a:solidFill>
                  <a:schemeClr val="tx2"/>
                </a:solidFill>
              </a:rPr>
              <a:t> 2019</a:t>
            </a:r>
            <a:endParaRPr lang="en" sz="2400" kern="0" dirty="0">
              <a:solidFill>
                <a:schemeClr val="tx2"/>
              </a:solidFill>
            </a:endParaRPr>
          </a:p>
        </p:txBody>
      </p:sp>
      <p:sp>
        <p:nvSpPr>
          <p:cNvPr id="7" name="Shape 43"/>
          <p:cNvSpPr txBox="1"/>
          <p:nvPr/>
        </p:nvSpPr>
        <p:spPr>
          <a:xfrm>
            <a:off x="685800" y="6146800"/>
            <a:ext cx="6205538" cy="261938"/>
          </a:xfrm>
          <a:prstGeom prst="rect">
            <a:avLst/>
          </a:prstGeom>
          <a:solidFill>
            <a:srgbClr val="EFEFEF"/>
          </a:solidFill>
        </p:spPr>
        <p:txBody>
          <a:bodyPr lIns="91425" tIns="91425" rIns="91425" bIns="91425" anchor="ctr"/>
          <a:lstStyle/>
          <a:p>
            <a:pPr eaLnBrk="1" fontAlgn="auto" hangingPunct="1">
              <a:lnSpc>
                <a:spcPct val="115000"/>
              </a:lnSpc>
              <a:spcBef>
                <a:spcPts val="0"/>
              </a:spcBef>
              <a:spcAft>
                <a:spcPts val="0"/>
              </a:spcAft>
              <a:defRPr/>
            </a:pPr>
            <a:r>
              <a:rPr lang="en" sz="1200" b="1" kern="0" dirty="0">
                <a:solidFill>
                  <a:srgbClr val="000000"/>
                </a:solidFill>
                <a:latin typeface="+mn-lt"/>
                <a:ea typeface="Calibri"/>
                <a:cs typeface="Calibri"/>
                <a:sym typeface="Calibri"/>
                <a:rtl val="0"/>
              </a:rPr>
              <a:t>© BMB Private &amp; Confidential   - </a:t>
            </a:r>
            <a:r>
              <a:rPr lang="en" sz="1200" b="1" kern="0" dirty="0">
                <a:solidFill>
                  <a:srgbClr val="000000"/>
                </a:solidFill>
                <a:latin typeface="Arial"/>
                <a:cs typeface="Arial"/>
                <a:sym typeface="Arial"/>
                <a:rtl val="0"/>
              </a:rPr>
              <a:t>www.bmcap.es</a:t>
            </a:r>
          </a:p>
        </p:txBody>
      </p:sp>
    </p:spTree>
    <p:extLst>
      <p:ext uri="{BB962C8B-B14F-4D97-AF65-F5344CB8AC3E}">
        <p14:creationId xmlns:p14="http://schemas.microsoft.com/office/powerpoint/2010/main" val="4272119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hape 177"/>
          <p:cNvSpPr txBox="1">
            <a:spLocks/>
          </p:cNvSpPr>
          <p:nvPr/>
        </p:nvSpPr>
        <p:spPr bwMode="auto">
          <a:xfrm>
            <a:off x="1187624" y="155575"/>
            <a:ext cx="7743651" cy="649288"/>
          </a:xfrm>
          <a:prstGeom prst="rect">
            <a:avLst/>
          </a:prstGeom>
          <a:noFill/>
          <a:ln w="9525">
            <a:solidFill>
              <a:srgbClr val="B7B7B7"/>
            </a:solidFill>
            <a:round/>
            <a:headEnd/>
            <a:tailEnd/>
          </a:ln>
          <a:extLst>
            <a:ext uri="{909E8E84-426E-40DD-AFC4-6F175D3DCCD1}">
              <a14:hiddenFill xmlns:a14="http://schemas.microsoft.com/office/drawing/2010/main">
                <a:solidFill>
                  <a:srgbClr val="FFFFFF"/>
                </a:solidFill>
              </a14:hiddenFill>
            </a:ext>
          </a:extLst>
        </p:spPr>
        <p:txBody>
          <a:bodyPr lIns="91425" tIns="91425" rIns="91425" bIns="91425"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286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Clr>
                <a:srgbClr val="000000"/>
              </a:buClr>
              <a:buFontTx/>
              <a:buNone/>
            </a:pPr>
            <a:r>
              <a:rPr lang="es-ES" altLang="es-ES" sz="2400" b="1" dirty="0" smtClean="0">
                <a:solidFill>
                  <a:srgbClr val="7F7F7F"/>
                </a:solidFill>
                <a:ea typeface="Calibri" panose="020F0502020204030204" pitchFamily="34" charset="0"/>
                <a:cs typeface="Calibri" panose="020F0502020204030204" pitchFamily="34" charset="0"/>
                <a:sym typeface="Calibri" panose="020F0502020204030204" pitchFamily="34" charset="0"/>
              </a:rPr>
              <a:t>SHAREHOLDER’S MEETING - </a:t>
            </a:r>
            <a:r>
              <a:rPr lang="es-ES" altLang="es-ES" sz="2400" b="1" dirty="0">
                <a:solidFill>
                  <a:srgbClr val="7F7F7F"/>
                </a:solidFill>
                <a:ea typeface="Calibri" panose="020F0502020204030204" pitchFamily="34" charset="0"/>
                <a:cs typeface="Calibri" panose="020F0502020204030204" pitchFamily="34" charset="0"/>
                <a:sym typeface="Calibri" panose="020F0502020204030204" pitchFamily="34" charset="0"/>
              </a:rPr>
              <a:t>OVA </a:t>
            </a:r>
          </a:p>
        </p:txBody>
      </p:sp>
      <p:sp>
        <p:nvSpPr>
          <p:cNvPr id="6" name="5 Rectángulo"/>
          <p:cNvSpPr/>
          <p:nvPr/>
        </p:nvSpPr>
        <p:spPr>
          <a:xfrm>
            <a:off x="179513" y="3145617"/>
            <a:ext cx="8751763" cy="1815882"/>
          </a:xfrm>
          <a:prstGeom prst="rect">
            <a:avLst/>
          </a:prstGeom>
        </p:spPr>
        <p:txBody>
          <a:bodyPr wrap="square">
            <a:spAutoFit/>
          </a:bodyPr>
          <a:lstStyle/>
          <a:p>
            <a:pPr>
              <a:defRPr/>
            </a:pPr>
            <a:endParaRPr lang="en-US" sz="1400" b="1" dirty="0">
              <a:solidFill>
                <a:schemeClr val="bg2">
                  <a:lumMod val="50000"/>
                </a:schemeClr>
              </a:solidFill>
              <a:ea typeface="Dotum"/>
            </a:endParaRPr>
          </a:p>
          <a:p>
            <a:pPr algn="ctr">
              <a:defRPr/>
            </a:pPr>
            <a:r>
              <a:rPr lang="en-US" sz="1400" b="1" i="1" dirty="0">
                <a:solidFill>
                  <a:schemeClr val="bg2">
                    <a:lumMod val="50000"/>
                  </a:schemeClr>
                </a:solidFill>
              </a:rPr>
              <a:t>AGENDA</a:t>
            </a:r>
          </a:p>
          <a:p>
            <a:r>
              <a:rPr lang="en-US" sz="1400" i="1" dirty="0">
                <a:solidFill>
                  <a:schemeClr val="bg2">
                    <a:lumMod val="50000"/>
                  </a:schemeClr>
                </a:solidFill>
              </a:rPr>
              <a:t>1                    </a:t>
            </a:r>
            <a:r>
              <a:rPr lang="en-US" sz="1400" i="1" dirty="0" smtClean="0">
                <a:solidFill>
                  <a:schemeClr val="bg2">
                    <a:lumMod val="50000"/>
                  </a:schemeClr>
                </a:solidFill>
              </a:rPr>
              <a:t>Approval of the corporate management, study and approval of the annual accounts and the management 	report as well as the propose of the application of profits and distribution of dividends for the fiscal </a:t>
            </a:r>
            <a:r>
              <a:rPr lang="en-US" sz="1400" i="1" smtClean="0">
                <a:solidFill>
                  <a:schemeClr val="bg2">
                    <a:lumMod val="50000"/>
                  </a:schemeClr>
                </a:solidFill>
              </a:rPr>
              <a:t>year 	2018 ended 31 December 2018 </a:t>
            </a:r>
            <a:r>
              <a:rPr lang="en-US" sz="1400" i="1" dirty="0" smtClean="0">
                <a:solidFill>
                  <a:schemeClr val="bg2">
                    <a:lumMod val="50000"/>
                  </a:schemeClr>
                </a:solidFill>
              </a:rPr>
              <a:t>.</a:t>
            </a:r>
            <a:endParaRPr lang="en-US" sz="1400" dirty="0"/>
          </a:p>
          <a:p>
            <a:r>
              <a:rPr lang="en-US" sz="1400" i="1" dirty="0" smtClean="0">
                <a:solidFill>
                  <a:schemeClr val="bg2">
                    <a:lumMod val="50000"/>
                  </a:schemeClr>
                </a:solidFill>
              </a:rPr>
              <a:t>2</a:t>
            </a:r>
            <a:r>
              <a:rPr lang="en-US" sz="1400" i="1" dirty="0">
                <a:solidFill>
                  <a:schemeClr val="bg2">
                    <a:lumMod val="50000"/>
                  </a:schemeClr>
                </a:solidFill>
              </a:rPr>
              <a:t>                    </a:t>
            </a:r>
            <a:r>
              <a:rPr lang="en-US" sz="1400" i="1" dirty="0" smtClean="0">
                <a:solidFill>
                  <a:schemeClr val="bg2">
                    <a:lumMod val="50000"/>
                  </a:schemeClr>
                </a:solidFill>
              </a:rPr>
              <a:t>Delegation </a:t>
            </a:r>
            <a:r>
              <a:rPr lang="en-US" sz="1400" i="1" dirty="0">
                <a:solidFill>
                  <a:schemeClr val="bg2">
                    <a:lumMod val="50000"/>
                  </a:schemeClr>
                </a:solidFill>
              </a:rPr>
              <a:t>of </a:t>
            </a:r>
            <a:r>
              <a:rPr lang="en-US" sz="1400" i="1" dirty="0" smtClean="0">
                <a:solidFill>
                  <a:schemeClr val="bg2">
                    <a:lumMod val="50000"/>
                  </a:schemeClr>
                </a:solidFill>
              </a:rPr>
              <a:t>powers.</a:t>
            </a:r>
            <a:endParaRPr lang="en-US" sz="1400" dirty="0">
              <a:solidFill>
                <a:schemeClr val="bg2">
                  <a:lumMod val="50000"/>
                </a:schemeClr>
              </a:solidFill>
            </a:endParaRPr>
          </a:p>
          <a:p>
            <a:r>
              <a:rPr lang="en-US" sz="1400" i="1" dirty="0" smtClean="0">
                <a:solidFill>
                  <a:schemeClr val="bg2">
                    <a:lumMod val="50000"/>
                  </a:schemeClr>
                </a:solidFill>
              </a:rPr>
              <a:t>3	</a:t>
            </a:r>
            <a:r>
              <a:rPr lang="en-US" sz="1400" i="1" dirty="0" smtClean="0">
                <a:solidFill>
                  <a:schemeClr val="bg2">
                    <a:lumMod val="50000"/>
                  </a:schemeClr>
                </a:solidFill>
              </a:rPr>
              <a:t>Reading </a:t>
            </a:r>
            <a:r>
              <a:rPr lang="en-US" sz="1400" i="1" dirty="0">
                <a:solidFill>
                  <a:schemeClr val="bg2">
                    <a:lumMod val="50000"/>
                  </a:schemeClr>
                </a:solidFill>
              </a:rPr>
              <a:t>and approval, as the case may be, of the minutes.</a:t>
            </a:r>
            <a:endParaRPr lang="en-US" sz="1400" dirty="0">
              <a:solidFill>
                <a:schemeClr val="bg2">
                  <a:lumMod val="50000"/>
                </a:schemeClr>
              </a:solidFill>
            </a:endParaRPr>
          </a:p>
          <a:p>
            <a:pPr algn="ctr">
              <a:defRPr/>
            </a:pPr>
            <a:endParaRPr lang="en-US" sz="1400" b="1" i="1" dirty="0">
              <a:solidFill>
                <a:schemeClr val="bg2">
                  <a:lumMod val="50000"/>
                </a:schemeClr>
              </a:solidFill>
            </a:endParaRPr>
          </a:p>
        </p:txBody>
      </p:sp>
      <p:sp>
        <p:nvSpPr>
          <p:cNvPr id="7" name="6 Rectángulo"/>
          <p:cNvSpPr/>
          <p:nvPr/>
        </p:nvSpPr>
        <p:spPr>
          <a:xfrm>
            <a:off x="179513" y="1052736"/>
            <a:ext cx="8640960" cy="1600438"/>
          </a:xfrm>
          <a:prstGeom prst="rect">
            <a:avLst/>
          </a:prstGeom>
        </p:spPr>
        <p:txBody>
          <a:bodyPr wrap="square">
            <a:spAutoFit/>
          </a:bodyPr>
          <a:lstStyle/>
          <a:p>
            <a:pPr algn="ctr">
              <a:defRPr/>
            </a:pPr>
            <a:r>
              <a:rPr lang="es-ES" sz="1400" dirty="0"/>
              <a:t>AGENDA</a:t>
            </a:r>
          </a:p>
          <a:p>
            <a:r>
              <a:rPr lang="es-ES" sz="1400" dirty="0"/>
              <a:t>1                    </a:t>
            </a:r>
            <a:r>
              <a:rPr lang="es-ES" sz="1400" dirty="0"/>
              <a:t> Censura de la gestión social, examen y aprobación, en su caso, de las cuentas anuales y del informe de </a:t>
            </a:r>
            <a:r>
              <a:rPr lang="es-ES" sz="1400" dirty="0" smtClean="0"/>
              <a:t>	gestión </a:t>
            </a:r>
            <a:r>
              <a:rPr lang="es-ES" sz="1400" dirty="0"/>
              <a:t>de la Sociedad, así como de la propuesta de aplicación del resultado, todos ellos </a:t>
            </a:r>
            <a:r>
              <a:rPr lang="es-ES" sz="1400" dirty="0" smtClean="0"/>
              <a:t>	correspondientes </a:t>
            </a:r>
            <a:r>
              <a:rPr lang="es-ES" sz="1400" dirty="0"/>
              <a:t>al ejercicio social cerrado a 31 de diciembre de 2018. </a:t>
            </a:r>
          </a:p>
          <a:p>
            <a:r>
              <a:rPr lang="es-ES" sz="1400" dirty="0"/>
              <a:t> </a:t>
            </a:r>
            <a:r>
              <a:rPr lang="es-ES" sz="1400" dirty="0" smtClean="0"/>
              <a:t>2	Delegación </a:t>
            </a:r>
            <a:r>
              <a:rPr lang="es-ES" sz="1400" dirty="0"/>
              <a:t>de facultades. </a:t>
            </a:r>
          </a:p>
          <a:p>
            <a:r>
              <a:rPr lang="es-ES" sz="1400" dirty="0"/>
              <a:t> 3</a:t>
            </a:r>
            <a:r>
              <a:rPr lang="es-ES" sz="1400" dirty="0" smtClean="0"/>
              <a:t>	Lectura </a:t>
            </a:r>
            <a:r>
              <a:rPr lang="es-ES" sz="1400" dirty="0"/>
              <a:t>y aprobación, en su caso, del </a:t>
            </a:r>
            <a:r>
              <a:rPr lang="es-ES" sz="1400" dirty="0" smtClean="0"/>
              <a:t>acta.</a:t>
            </a:r>
            <a:endParaRPr lang="es-ES" sz="1400" dirty="0"/>
          </a:p>
          <a:p>
            <a:pPr marL="228600" indent="-228600" algn="ctr">
              <a:spcBef>
                <a:spcPts val="0"/>
              </a:spcBef>
              <a:buFont typeface="+mj-lt"/>
              <a:buAutoNum type="arabicPeriod"/>
              <a:defRPr/>
            </a:pPr>
            <a:endParaRPr lang="es-ES" sz="1400" dirty="0"/>
          </a:p>
        </p:txBody>
      </p:sp>
    </p:spTree>
    <p:extLst>
      <p:ext uri="{BB962C8B-B14F-4D97-AF65-F5344CB8AC3E}">
        <p14:creationId xmlns:p14="http://schemas.microsoft.com/office/powerpoint/2010/main" val="3915556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70"/>
          <p:cNvSpPr txBox="1">
            <a:spLocks/>
          </p:cNvSpPr>
          <p:nvPr/>
        </p:nvSpPr>
        <p:spPr bwMode="auto">
          <a:xfrm>
            <a:off x="1331913" y="115888"/>
            <a:ext cx="7608887" cy="650875"/>
          </a:xfrm>
          <a:prstGeom prst="rect">
            <a:avLst/>
          </a:prstGeom>
          <a:noFill/>
          <a:ln w="9525">
            <a:solidFill>
              <a:srgbClr val="B7B7B7"/>
            </a:solidFill>
            <a:round/>
            <a:headEnd/>
            <a:tailEnd/>
          </a:ln>
          <a:extLst>
            <a:ext uri="{909E8E84-426E-40DD-AFC4-6F175D3DCCD1}">
              <a14:hiddenFill xmlns:a14="http://schemas.microsoft.com/office/drawing/2010/main">
                <a:solidFill>
                  <a:srgbClr val="FFFFFF"/>
                </a:solidFill>
              </a14:hiddenFill>
            </a:ext>
          </a:extLst>
        </p:spPr>
        <p:txBody>
          <a:bodyPr lIns="91425" tIns="91425" rIns="91425" bIns="91425" anchor="b"/>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r" eaLnBrk="1" fontAlgn="auto" hangingPunct="1">
              <a:spcBef>
                <a:spcPts val="0"/>
              </a:spcBef>
              <a:spcAft>
                <a:spcPts val="0"/>
              </a:spcAft>
              <a:buClr>
                <a:srgbClr val="000000"/>
              </a:buClr>
              <a:defRPr/>
            </a:pPr>
            <a:r>
              <a:rPr lang="es-ES" altLang="es-ES" sz="2400" b="1" dirty="0">
                <a:solidFill>
                  <a:schemeClr val="bg1">
                    <a:lumMod val="50000"/>
                  </a:schemeClr>
                </a:solidFill>
                <a:latin typeface="Calibri" pitchFamily="34" charset="0"/>
                <a:sym typeface="Calibri" pitchFamily="34" charset="0"/>
              </a:rPr>
              <a:t>NAV CALCULATION </a:t>
            </a:r>
            <a:r>
              <a:rPr lang="es-ES" altLang="es-ES" sz="2400" b="1" dirty="0" err="1">
                <a:solidFill>
                  <a:schemeClr val="bg1">
                    <a:lumMod val="50000"/>
                  </a:schemeClr>
                </a:solidFill>
                <a:latin typeface="Calibri" pitchFamily="34" charset="0"/>
                <a:sym typeface="Calibri" pitchFamily="34" charset="0"/>
              </a:rPr>
              <a:t>December</a:t>
            </a:r>
            <a:r>
              <a:rPr lang="es-ES" altLang="es-ES" sz="2400" b="1" dirty="0">
                <a:solidFill>
                  <a:schemeClr val="bg1">
                    <a:lumMod val="50000"/>
                  </a:schemeClr>
                </a:solidFill>
                <a:latin typeface="Calibri" pitchFamily="34" charset="0"/>
                <a:sym typeface="Calibri" pitchFamily="34" charset="0"/>
              </a:rPr>
              <a:t> 31</a:t>
            </a:r>
            <a:r>
              <a:rPr lang="es-ES" altLang="es-ES" sz="2400" b="1" baseline="30000" dirty="0">
                <a:solidFill>
                  <a:schemeClr val="bg1">
                    <a:lumMod val="50000"/>
                  </a:schemeClr>
                </a:solidFill>
                <a:latin typeface="Calibri" pitchFamily="34" charset="0"/>
                <a:sym typeface="Calibri" pitchFamily="34" charset="0"/>
              </a:rPr>
              <a:t>st</a:t>
            </a:r>
            <a:r>
              <a:rPr lang="es-ES" altLang="es-ES" sz="2400" b="1" dirty="0">
                <a:solidFill>
                  <a:schemeClr val="bg1">
                    <a:lumMod val="50000"/>
                  </a:schemeClr>
                </a:solidFill>
                <a:latin typeface="Calibri" pitchFamily="34" charset="0"/>
                <a:sym typeface="Calibri" pitchFamily="34" charset="0"/>
              </a:rPr>
              <a:t>, 2018- OVA</a:t>
            </a:r>
          </a:p>
        </p:txBody>
      </p:sp>
      <p:pic>
        <p:nvPicPr>
          <p:cNvPr id="7" name="Imagen 6">
            <a:extLst>
              <a:ext uri="{FF2B5EF4-FFF2-40B4-BE49-F238E27FC236}">
                <a16:creationId xmlns:a16="http://schemas.microsoft.com/office/drawing/2014/main" xmlns="" id="{FCFF965D-4908-4ED4-A16D-6679ED0B52B4}"/>
              </a:ext>
            </a:extLst>
          </p:cNvPr>
          <p:cNvPicPr>
            <a:picLocks noChangeAspect="1"/>
          </p:cNvPicPr>
          <p:nvPr/>
        </p:nvPicPr>
        <p:blipFill>
          <a:blip r:embed="rId2"/>
          <a:stretch>
            <a:fillRect/>
          </a:stretch>
        </p:blipFill>
        <p:spPr>
          <a:xfrm>
            <a:off x="4211960" y="4198439"/>
            <a:ext cx="3456383" cy="2216234"/>
          </a:xfrm>
          <a:prstGeom prst="rect">
            <a:avLst/>
          </a:prstGeom>
          <a:ln>
            <a:solidFill>
              <a:schemeClr val="tx1"/>
            </a:solidFill>
          </a:ln>
        </p:spPr>
      </p:pic>
      <p:pic>
        <p:nvPicPr>
          <p:cNvPr id="1047"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4193023"/>
            <a:ext cx="3483849" cy="2227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055" y="980727"/>
            <a:ext cx="8079612" cy="2952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5000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07504" y="910510"/>
            <a:ext cx="3273725" cy="23876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2800" dirty="0">
                <a:latin typeface="Dotum" charset="-127"/>
                <a:ea typeface="Dotum" charset="-127"/>
                <a:cs typeface="Dotum" charset="-127"/>
              </a:rPr>
              <a:t>PORTFOLIO</a:t>
            </a:r>
          </a:p>
          <a:p>
            <a:r>
              <a:rPr lang="es-ES_tradnl" sz="2800" b="1" dirty="0">
                <a:latin typeface="Mangal" charset="0"/>
                <a:ea typeface="Mangal" charset="0"/>
                <a:cs typeface="Mangal" charset="0"/>
              </a:rPr>
              <a:t>FINANCIAL</a:t>
            </a:r>
          </a:p>
          <a:p>
            <a:r>
              <a:rPr lang="es-ES_tradnl" sz="2800" b="1" dirty="0">
                <a:latin typeface="Mangal" charset="0"/>
                <a:ea typeface="Mangal" charset="0"/>
                <a:cs typeface="Mangal" charset="0"/>
              </a:rPr>
              <a:t>STATEMENTS</a:t>
            </a:r>
          </a:p>
        </p:txBody>
      </p:sp>
      <p:sp>
        <p:nvSpPr>
          <p:cNvPr id="5" name="4 Marcador de número de diapositiva"/>
          <p:cNvSpPr>
            <a:spLocks noGrp="1"/>
          </p:cNvSpPr>
          <p:nvPr>
            <p:ph type="sldNum" sz="quarter" idx="12"/>
          </p:nvPr>
        </p:nvSpPr>
        <p:spPr/>
        <p:txBody>
          <a:bodyPr/>
          <a:lstStyle/>
          <a:p>
            <a:fld id="{8BB01462-C0D4-E640-B79C-136BCD5D73BC}" type="slidenum">
              <a:rPr lang="es-ES_tradnl" smtClean="0"/>
              <a:t>4</a:t>
            </a:fld>
            <a:endParaRPr lang="es-ES_tradnl"/>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907200"/>
            <a:ext cx="5956384" cy="4466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2775443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081D1531-5003-439E-B5F2-8DB0F34BEE3E}"/>
              </a:ext>
            </a:extLst>
          </p:cNvPr>
          <p:cNvPicPr>
            <a:picLocks noChangeAspect="1"/>
          </p:cNvPicPr>
          <p:nvPr/>
        </p:nvPicPr>
        <p:blipFill>
          <a:blip r:embed="rId3"/>
          <a:stretch>
            <a:fillRect/>
          </a:stretch>
        </p:blipFill>
        <p:spPr>
          <a:xfrm>
            <a:off x="1874006" y="810144"/>
            <a:ext cx="3706106" cy="5715200"/>
          </a:xfrm>
          <a:prstGeom prst="rect">
            <a:avLst/>
          </a:prstGeom>
        </p:spPr>
      </p:pic>
      <p:sp>
        <p:nvSpPr>
          <p:cNvPr id="5" name="Shape 270"/>
          <p:cNvSpPr txBox="1">
            <a:spLocks/>
          </p:cNvSpPr>
          <p:nvPr/>
        </p:nvSpPr>
        <p:spPr bwMode="auto">
          <a:xfrm>
            <a:off x="1331913" y="115888"/>
            <a:ext cx="7608887" cy="650875"/>
          </a:xfrm>
          <a:prstGeom prst="rect">
            <a:avLst/>
          </a:prstGeom>
          <a:noFill/>
          <a:ln w="9525">
            <a:solidFill>
              <a:srgbClr val="B7B7B7"/>
            </a:solidFill>
            <a:round/>
            <a:headEnd/>
            <a:tailEnd/>
          </a:ln>
          <a:extLst>
            <a:ext uri="{909E8E84-426E-40DD-AFC4-6F175D3DCCD1}">
              <a14:hiddenFill xmlns:a14="http://schemas.microsoft.com/office/drawing/2010/main">
                <a:solidFill>
                  <a:srgbClr val="FFFFFF"/>
                </a:solidFill>
              </a14:hiddenFill>
            </a:ext>
          </a:extLst>
        </p:spPr>
        <p:txBody>
          <a:bodyPr lIns="91425" tIns="91425" rIns="91425" bIns="91425" anchor="b"/>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r" eaLnBrk="1" fontAlgn="auto" hangingPunct="1">
              <a:spcBef>
                <a:spcPts val="0"/>
              </a:spcBef>
              <a:spcAft>
                <a:spcPts val="0"/>
              </a:spcAft>
              <a:buClr>
                <a:srgbClr val="000000"/>
              </a:buClr>
              <a:defRPr/>
            </a:pPr>
            <a:r>
              <a:rPr lang="es-ES" altLang="es-ES" sz="2400" b="1" dirty="0">
                <a:solidFill>
                  <a:schemeClr val="bg1">
                    <a:lumMod val="50000"/>
                  </a:schemeClr>
                </a:solidFill>
                <a:latin typeface="Calibri" pitchFamily="34" charset="0"/>
                <a:sym typeface="Calibri" pitchFamily="34" charset="0"/>
              </a:rPr>
              <a:t>ACCOUNTS AS OF DECEMBER 18 (BALANCE SHEET) - OVA</a:t>
            </a:r>
          </a:p>
        </p:txBody>
      </p:sp>
    </p:spTree>
    <p:extLst>
      <p:ext uri="{BB962C8B-B14F-4D97-AF65-F5344CB8AC3E}">
        <p14:creationId xmlns:p14="http://schemas.microsoft.com/office/powerpoint/2010/main" val="186221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270"/>
          <p:cNvSpPr txBox="1">
            <a:spLocks/>
          </p:cNvSpPr>
          <p:nvPr/>
        </p:nvSpPr>
        <p:spPr bwMode="auto">
          <a:xfrm>
            <a:off x="1331913" y="115888"/>
            <a:ext cx="7608887" cy="650875"/>
          </a:xfrm>
          <a:prstGeom prst="rect">
            <a:avLst/>
          </a:prstGeom>
          <a:noFill/>
          <a:ln w="9525">
            <a:solidFill>
              <a:srgbClr val="B7B7B7"/>
            </a:solidFill>
            <a:round/>
            <a:headEnd/>
            <a:tailEnd/>
          </a:ln>
          <a:extLst>
            <a:ext uri="{909E8E84-426E-40DD-AFC4-6F175D3DCCD1}">
              <a14:hiddenFill xmlns:a14="http://schemas.microsoft.com/office/drawing/2010/main">
                <a:solidFill>
                  <a:srgbClr val="FFFFFF"/>
                </a:solidFill>
              </a14:hiddenFill>
            </a:ext>
          </a:extLst>
        </p:spPr>
        <p:txBody>
          <a:bodyPr lIns="91425" tIns="91425" rIns="91425" bIns="91425" anchor="b"/>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r" eaLnBrk="1" fontAlgn="auto" hangingPunct="1">
              <a:spcBef>
                <a:spcPts val="0"/>
              </a:spcBef>
              <a:spcAft>
                <a:spcPts val="0"/>
              </a:spcAft>
              <a:buClr>
                <a:srgbClr val="000000"/>
              </a:buClr>
              <a:defRPr/>
            </a:pPr>
            <a:r>
              <a:rPr lang="es-ES" altLang="es-ES" sz="2400" b="1" dirty="0">
                <a:solidFill>
                  <a:schemeClr val="bg1">
                    <a:lumMod val="50000"/>
                  </a:schemeClr>
                </a:solidFill>
                <a:latin typeface="Calibri" pitchFamily="34" charset="0"/>
                <a:sym typeface="Calibri" pitchFamily="34" charset="0"/>
              </a:rPr>
              <a:t>ACCOUNTS AS OF DECEMBER 18 (P&amp;L) - OVA</a:t>
            </a:r>
          </a:p>
        </p:txBody>
      </p:sp>
      <p:pic>
        <p:nvPicPr>
          <p:cNvPr id="2" name="Imagen 1">
            <a:extLst>
              <a:ext uri="{FF2B5EF4-FFF2-40B4-BE49-F238E27FC236}">
                <a16:creationId xmlns:a16="http://schemas.microsoft.com/office/drawing/2014/main" xmlns="" id="{C1839A0C-2E33-4EE0-984C-A6E9CA99E441}"/>
              </a:ext>
            </a:extLst>
          </p:cNvPr>
          <p:cNvPicPr>
            <a:picLocks noChangeAspect="1"/>
          </p:cNvPicPr>
          <p:nvPr/>
        </p:nvPicPr>
        <p:blipFill>
          <a:blip r:embed="rId3"/>
          <a:stretch>
            <a:fillRect/>
          </a:stretch>
        </p:blipFill>
        <p:spPr>
          <a:xfrm>
            <a:off x="499764" y="1196752"/>
            <a:ext cx="5728420" cy="4838339"/>
          </a:xfrm>
          <a:prstGeom prst="rect">
            <a:avLst/>
          </a:prstGeom>
        </p:spPr>
      </p:pic>
    </p:spTree>
    <p:extLst>
      <p:ext uri="{BB962C8B-B14F-4D97-AF65-F5344CB8AC3E}">
        <p14:creationId xmlns:p14="http://schemas.microsoft.com/office/powerpoint/2010/main" val="1576968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hape 131"/>
          <p:cNvGraphicFramePr/>
          <p:nvPr/>
        </p:nvGraphicFramePr>
        <p:xfrm>
          <a:off x="338138" y="6502400"/>
          <a:ext cx="8121651" cy="457200"/>
        </p:xfrm>
        <a:graphic>
          <a:graphicData uri="http://schemas.openxmlformats.org/drawingml/2006/table">
            <a:tbl>
              <a:tblPr>
                <a:noFill/>
              </a:tblPr>
              <a:tblGrid>
                <a:gridCol w="2707217">
                  <a:extLst>
                    <a:ext uri="{9D8B030D-6E8A-4147-A177-3AD203B41FA5}">
                      <a16:colId xmlns="" xmlns:a16="http://schemas.microsoft.com/office/drawing/2014/main" val="20000"/>
                    </a:ext>
                  </a:extLst>
                </a:gridCol>
                <a:gridCol w="2707217">
                  <a:extLst>
                    <a:ext uri="{9D8B030D-6E8A-4147-A177-3AD203B41FA5}">
                      <a16:colId xmlns="" xmlns:a16="http://schemas.microsoft.com/office/drawing/2014/main" val="20001"/>
                    </a:ext>
                  </a:extLst>
                </a:gridCol>
                <a:gridCol w="2707217">
                  <a:extLst>
                    <a:ext uri="{9D8B030D-6E8A-4147-A177-3AD203B41FA5}">
                      <a16:colId xmlns="" xmlns:a16="http://schemas.microsoft.com/office/drawing/2014/main" val="20002"/>
                    </a:ext>
                  </a:extLst>
                </a:gridCol>
              </a:tblGrid>
              <a:tr h="457200">
                <a:tc>
                  <a:txBody>
                    <a:bodyPr/>
                    <a:lstStyle/>
                    <a:p>
                      <a:pPr lvl="0" rtl="0">
                        <a:buNone/>
                      </a:pPr>
                      <a:r>
                        <a:rPr lang="en" sz="800" dirty="0">
                          <a:solidFill>
                            <a:srgbClr val="E69138"/>
                          </a:solidFill>
                          <a:latin typeface="Calibri"/>
                          <a:ea typeface="Calibri"/>
                          <a:cs typeface="Calibri"/>
                          <a:sym typeface="Calibri"/>
                        </a:rPr>
                        <a:t>Optimum RE Spain, SOCIMI  </a:t>
                      </a:r>
                      <a:r>
                        <a:rPr lang="en" sz="800" dirty="0">
                          <a:latin typeface="Calibri"/>
                          <a:ea typeface="Calibri"/>
                          <a:cs typeface="Calibri"/>
                          <a:sym typeface="Calibri"/>
                        </a:rPr>
                        <a:t>Private &amp; Confidential</a:t>
                      </a:r>
                    </a:p>
                  </a:txBody>
                  <a:tcPr marL="91421" marR="91421" marT="91431" marB="91431">
                    <a:lnL w="9525" cap="flat">
                      <a:solidFill>
                        <a:srgbClr val="000000">
                          <a:alpha val="0"/>
                        </a:srgbClr>
                      </a:solidFill>
                      <a:prstDash val="solid"/>
                      <a:round/>
                      <a:headEnd type="none" w="med" len="med"/>
                      <a:tailEnd type="none" w="med" len="med"/>
                    </a:lnL>
                    <a:lnR w="9525" cap="flat">
                      <a:solidFill>
                        <a:srgbClr val="000000">
                          <a:alpha val="0"/>
                        </a:srgbClr>
                      </a:solidFill>
                      <a:prstDash val="solid"/>
                      <a:round/>
                      <a:headEnd type="none" w="med" len="med"/>
                      <a:tailEnd type="none" w="med" len="med"/>
                    </a:lnR>
                    <a:lnT w="9525" cap="flat">
                      <a:solidFill>
                        <a:srgbClr val="000000">
                          <a:alpha val="0"/>
                        </a:srgbClr>
                      </a:solidFill>
                      <a:prstDash val="solid"/>
                      <a:round/>
                      <a:headEnd type="none" w="med" len="med"/>
                      <a:tailEnd type="none" w="med" len="med"/>
                    </a:lnT>
                    <a:lnB w="9525" cap="flat">
                      <a:solidFill>
                        <a:srgbClr val="000000">
                          <a:alpha val="0"/>
                        </a:srgbClr>
                      </a:solidFill>
                      <a:prstDash val="solid"/>
                      <a:round/>
                      <a:headEnd type="none" w="med" len="med"/>
                      <a:tailEnd type="none" w="med" len="med"/>
                    </a:lnB>
                  </a:tcPr>
                </a:tc>
                <a:tc>
                  <a:txBody>
                    <a:bodyPr/>
                    <a:lstStyle/>
                    <a:p>
                      <a:pPr marL="0" lvl="0" indent="0" algn="ctr" rtl="0">
                        <a:buFont typeface="+mj-lt"/>
                        <a:buNone/>
                      </a:pPr>
                      <a:endParaRPr lang="en" sz="800" dirty="0">
                        <a:latin typeface="Calibri"/>
                        <a:ea typeface="Calibri"/>
                        <a:cs typeface="Calibri"/>
                        <a:sym typeface="Calibri"/>
                      </a:endParaRPr>
                    </a:p>
                  </a:txBody>
                  <a:tcPr marL="91421" marR="91421" marT="91431" marB="91431">
                    <a:lnL w="9525" cap="flat">
                      <a:solidFill>
                        <a:srgbClr val="000000">
                          <a:alpha val="0"/>
                        </a:srgbClr>
                      </a:solidFill>
                      <a:prstDash val="solid"/>
                      <a:round/>
                      <a:headEnd type="none" w="med" len="med"/>
                      <a:tailEnd type="none" w="med" len="med"/>
                    </a:lnL>
                    <a:lnR w="9525" cap="flat">
                      <a:solidFill>
                        <a:srgbClr val="000000">
                          <a:alpha val="0"/>
                        </a:srgbClr>
                      </a:solidFill>
                      <a:prstDash val="solid"/>
                      <a:round/>
                      <a:headEnd type="none" w="med" len="med"/>
                      <a:tailEnd type="none" w="med" len="med"/>
                    </a:lnR>
                    <a:lnT w="9525" cap="flat">
                      <a:solidFill>
                        <a:srgbClr val="000000">
                          <a:alpha val="0"/>
                        </a:srgbClr>
                      </a:solidFill>
                      <a:prstDash val="solid"/>
                      <a:round/>
                      <a:headEnd type="none" w="med" len="med"/>
                      <a:tailEnd type="none" w="med" len="med"/>
                    </a:lnT>
                    <a:lnB w="9525" cap="flat">
                      <a:solidFill>
                        <a:srgbClr val="000000">
                          <a:alpha val="0"/>
                        </a:srgbClr>
                      </a:solidFill>
                      <a:prstDash val="solid"/>
                      <a:round/>
                      <a:headEnd type="none" w="med" len="med"/>
                      <a:tailEnd type="none" w="med" len="med"/>
                    </a:lnB>
                  </a:tcPr>
                </a:tc>
                <a:tc>
                  <a:txBody>
                    <a:bodyPr/>
                    <a:lstStyle/>
                    <a:p>
                      <a:endParaRPr sz="1800" dirty="0"/>
                    </a:p>
                  </a:txBody>
                  <a:tcPr marL="91421" marR="91421" marT="91431" marB="91431">
                    <a:lnL w="9525" cap="flat">
                      <a:solidFill>
                        <a:srgbClr val="000000">
                          <a:alpha val="0"/>
                        </a:srgbClr>
                      </a:solidFill>
                      <a:prstDash val="solid"/>
                      <a:round/>
                      <a:headEnd type="none" w="med" len="med"/>
                      <a:tailEnd type="none" w="med" len="med"/>
                    </a:lnL>
                    <a:lnR w="9525" cap="flat">
                      <a:solidFill>
                        <a:srgbClr val="000000">
                          <a:alpha val="0"/>
                        </a:srgbClr>
                      </a:solidFill>
                      <a:prstDash val="solid"/>
                      <a:round/>
                      <a:headEnd type="none" w="med" len="med"/>
                      <a:tailEnd type="none" w="med" len="med"/>
                    </a:lnR>
                    <a:lnT w="9525" cap="flat">
                      <a:solidFill>
                        <a:srgbClr val="000000">
                          <a:alpha val="0"/>
                        </a:srgbClr>
                      </a:solidFill>
                      <a:prstDash val="solid"/>
                      <a:round/>
                      <a:headEnd type="none" w="med" len="med"/>
                      <a:tailEnd type="none" w="med" len="med"/>
                    </a:lnT>
                    <a:lnB w="9525" cap="flat">
                      <a:solidFill>
                        <a:srgbClr val="000000">
                          <a:alpha val="0"/>
                        </a:srgbClr>
                      </a:solidFill>
                      <a:prstDash val="solid"/>
                      <a:round/>
                      <a:headEnd type="none" w="med" len="med"/>
                      <a:tailEnd type="none" w="med" len="med"/>
                    </a:lnB>
                  </a:tcPr>
                </a:tc>
                <a:extLst>
                  <a:ext uri="{0D108BD9-81ED-4DB2-BD59-A6C34878D82A}">
                    <a16:rowId xmlns="" xmlns:a16="http://schemas.microsoft.com/office/drawing/2014/main" val="10000"/>
                  </a:ext>
                </a:extLst>
              </a:tr>
            </a:tbl>
          </a:graphicData>
        </a:graphic>
      </p:graphicFrame>
      <p:sp>
        <p:nvSpPr>
          <p:cNvPr id="5" name="Shape 270"/>
          <p:cNvSpPr txBox="1">
            <a:spLocks/>
          </p:cNvSpPr>
          <p:nvPr/>
        </p:nvSpPr>
        <p:spPr bwMode="auto">
          <a:xfrm>
            <a:off x="1331913" y="115888"/>
            <a:ext cx="7608887" cy="650875"/>
          </a:xfrm>
          <a:prstGeom prst="rect">
            <a:avLst/>
          </a:prstGeom>
          <a:noFill/>
          <a:ln w="9525">
            <a:solidFill>
              <a:srgbClr val="B7B7B7"/>
            </a:solidFill>
            <a:round/>
            <a:headEnd/>
            <a:tailEnd/>
          </a:ln>
          <a:extLst>
            <a:ext uri="{909E8E84-426E-40DD-AFC4-6F175D3DCCD1}">
              <a14:hiddenFill xmlns:a14="http://schemas.microsoft.com/office/drawing/2010/main">
                <a:solidFill>
                  <a:srgbClr val="FFFFFF"/>
                </a:solidFill>
              </a14:hiddenFill>
            </a:ext>
          </a:extLst>
        </p:spPr>
        <p:txBody>
          <a:bodyPr lIns="91425" tIns="91425" rIns="91425" bIns="91425" anchor="b"/>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r" eaLnBrk="1" fontAlgn="auto" hangingPunct="1">
              <a:spcBef>
                <a:spcPts val="0"/>
              </a:spcBef>
              <a:spcAft>
                <a:spcPts val="0"/>
              </a:spcAft>
              <a:buClr>
                <a:srgbClr val="000000"/>
              </a:buClr>
              <a:defRPr/>
            </a:pPr>
            <a:r>
              <a:rPr lang="es-ES" altLang="es-ES" sz="2400" b="1" dirty="0">
                <a:solidFill>
                  <a:schemeClr val="bg1">
                    <a:lumMod val="50000"/>
                  </a:schemeClr>
                </a:solidFill>
                <a:latin typeface="Calibri" pitchFamily="34" charset="0"/>
                <a:sym typeface="Calibri" pitchFamily="34" charset="0"/>
              </a:rPr>
              <a:t>OVA</a:t>
            </a:r>
          </a:p>
        </p:txBody>
      </p:sp>
      <p:sp>
        <p:nvSpPr>
          <p:cNvPr id="28685" name="1 Rectángulo"/>
          <p:cNvSpPr>
            <a:spLocks noChangeArrowheads="1"/>
          </p:cNvSpPr>
          <p:nvPr/>
        </p:nvSpPr>
        <p:spPr bwMode="auto">
          <a:xfrm>
            <a:off x="3997325" y="3244850"/>
            <a:ext cx="1652588"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s-ES" altLang="es-ES" sz="3200"/>
              <a:t>THE END</a:t>
            </a:r>
          </a:p>
          <a:p>
            <a:endParaRPr lang="es-ES" altLang="es-E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14215</TotalTime>
  <Words>76</Words>
  <Application>Microsoft Office PowerPoint</Application>
  <PresentationFormat>Presentación en pantalla (4:3)</PresentationFormat>
  <Paragraphs>26</Paragraphs>
  <Slides>7</Slides>
  <Notes>5</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Dotum</vt:lpstr>
      <vt:lpstr>Mangal</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Josep</dc:creator>
  <cp:lastModifiedBy>sandra</cp:lastModifiedBy>
  <cp:revision>807</cp:revision>
  <cp:lastPrinted>2019-03-20T11:38:46Z</cp:lastPrinted>
  <dcterms:created xsi:type="dcterms:W3CDTF">2015-06-26T09:29:03Z</dcterms:created>
  <dcterms:modified xsi:type="dcterms:W3CDTF">2019-06-17T10:00:02Z</dcterms:modified>
</cp:coreProperties>
</file>